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&#1041;&#1072;&#1079;&#1080;%20&#1087;&#1088;&#1072;&#1082;&#1090;&#1080;&#1082;%20202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&#1041;&#1072;&#1079;&#1080;%20&#1087;&#1088;&#1072;&#1082;&#1090;&#1080;&#1082;%20202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&#1041;&#1072;&#1079;&#1080;%20&#1087;&#1088;&#1072;&#1082;&#1090;&#1080;&#1082;%20202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&#1041;&#1072;&#1079;&#1080;%20&#1087;&#1088;&#1072;&#1082;&#1090;&#1080;&#1082;%20202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4.9493352265393066E-2"/>
          <c:y val="9.9687222160110334E-2"/>
          <c:w val="0.51531202042367652"/>
          <c:h val="0.80062555567977978"/>
        </c:manualLayout>
      </c:layout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Лист2!$D$4:$D$19</c:f>
              <c:strCache>
                <c:ptCount val="16"/>
                <c:pt idx="0">
                  <c:v>СПД Назар П.С.</c:v>
                </c:pt>
                <c:pt idx="1">
                  <c:v>СТО «Сервіс ТАЧКИ»</c:v>
                </c:pt>
                <c:pt idx="2">
                  <c:v>ПМП «Вітас».</c:v>
                </c:pt>
                <c:pt idx="3">
                  <c:v>Львівське комунальне автотранспортне підприємство №1.</c:v>
                </c:pt>
                <c:pt idx="4">
                  <c:v>ТзОВ «Львівське АТП-14631»</c:v>
                </c:pt>
                <c:pt idx="5">
                  <c:v>ДП «Львівський БТЗ».</c:v>
                </c:pt>
                <c:pt idx="6">
                  <c:v>АТ Оператор газорозподільних систем</c:v>
                </c:pt>
                <c:pt idx="7">
                  <c:v>Львівське АТП 14630</c:v>
                </c:pt>
                <c:pt idx="8">
                  <c:v>ТзОВ «Захід Бош Сервіс».</c:v>
                </c:pt>
                <c:pt idx="9">
                  <c:v>Філія Пустомитівська ДЕД,</c:v>
                </c:pt>
                <c:pt idx="10">
                  <c:v>ПП «Ярослав-Транс»,</c:v>
                </c:pt>
                <c:pt idx="11">
                  <c:v>ТзОВ «Ферозіт» філія Львів</c:v>
                </c:pt>
                <c:pt idx="12">
                  <c:v>ФОП Заворітній В.І.</c:v>
                </c:pt>
                <c:pt idx="13">
                  <c:v>ЗАТ "ЖОВКІВСЬКИЙ "АГРОТЕХСЕРВІС</c:v>
                </c:pt>
                <c:pt idx="14">
                  <c:v>ФОП Тупісь С.М.</c:v>
                </c:pt>
                <c:pt idx="15">
                  <c:v>ПП «Топій-Ко»</c:v>
                </c:pt>
              </c:strCache>
            </c:strRef>
          </c:cat>
          <c:val>
            <c:numRef>
              <c:f>Лист2!$E$4:$E$19</c:f>
              <c:numCache>
                <c:formatCode>General</c:formatCode>
                <c:ptCount val="16"/>
                <c:pt idx="0">
                  <c:v>10</c:v>
                </c:pt>
                <c:pt idx="1">
                  <c:v>20</c:v>
                </c:pt>
                <c:pt idx="2">
                  <c:v>17</c:v>
                </c:pt>
                <c:pt idx="3">
                  <c:v>16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13</c:v>
                </c:pt>
                <c:pt idx="8">
                  <c:v>12</c:v>
                </c:pt>
                <c:pt idx="9">
                  <c:v>12</c:v>
                </c:pt>
                <c:pt idx="10">
                  <c:v>14</c:v>
                </c:pt>
                <c:pt idx="11">
                  <c:v>12</c:v>
                </c:pt>
                <c:pt idx="12">
                  <c:v>11</c:v>
                </c:pt>
                <c:pt idx="13">
                  <c:v>10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8670448988553237"/>
          <c:y val="1.750510352872558E-3"/>
          <c:w val="0.41329551011446775"/>
          <c:h val="0.97798009623797044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4.9493352265393073E-2"/>
          <c:y val="9.9687222160110375E-2"/>
          <c:w val="0.51531202042367652"/>
          <c:h val="0.80062555567978022"/>
        </c:manualLayout>
      </c:layout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Лист2!$D$20:$D$31</c:f>
              <c:strCache>
                <c:ptCount val="12"/>
                <c:pt idx="0">
                  <c:v>ТзОВ. ТВК «Львівхолод»</c:v>
                </c:pt>
                <c:pt idx="1">
                  <c:v>ТзОВ «Захід Бош Сервіс».</c:v>
                </c:pt>
                <c:pt idx="2">
                  <c:v>Приватна фірма «Жемчуг»</c:v>
                </c:pt>
                <c:pt idx="3">
                  <c:v>ФОП Чапельський Я.П.</c:v>
                </c:pt>
                <c:pt idx="4">
                  <c:v>ФОП Терпляк В.Б.</c:v>
                </c:pt>
                <c:pt idx="5">
                  <c:v>ЦД Архів у місті Львові</c:v>
                </c:pt>
                <c:pt idx="6">
                  <c:v>ПП "Мон Піус"</c:v>
                </c:pt>
                <c:pt idx="7">
                  <c:v>ТЗОВ " АС-САБУР"</c:v>
                </c:pt>
                <c:pt idx="8">
                  <c:v>ПП «Експрес-Охорона»</c:v>
                </c:pt>
                <c:pt idx="9">
                  <c:v>ТЗОВ "НВП "ІМВО"</c:v>
                </c:pt>
                <c:pt idx="10">
                  <c:v>ПП "РОТЕН"</c:v>
                </c:pt>
                <c:pt idx="11">
                  <c:v>ПП "МЕРЕЖА-СЕРВІС ЛЬВІВ"</c:v>
                </c:pt>
              </c:strCache>
            </c:strRef>
          </c:cat>
          <c:val>
            <c:numRef>
              <c:f>Лист2!$E$20:$E$31</c:f>
              <c:numCache>
                <c:formatCode>General</c:formatCode>
                <c:ptCount val="12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  <c:pt idx="6">
                  <c:v>5</c:v>
                </c:pt>
                <c:pt idx="7">
                  <c:v>7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8670448988553237"/>
          <c:y val="1.750510352872558E-3"/>
          <c:w val="0.4132955101144678"/>
          <c:h val="0.97798009623797066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4.9493352265393073E-2"/>
          <c:y val="9.9687222160110431E-2"/>
          <c:w val="0.51531202042367652"/>
          <c:h val="0.80062555567978066"/>
        </c:manualLayout>
      </c:layout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Лист2!$D$32:$D$46</c:f>
              <c:strCache>
                <c:ptCount val="15"/>
                <c:pt idx="0">
                  <c:v>Ресторан «Арта»</c:v>
                </c:pt>
                <c:pt idx="1">
                  <c:v>Ресторан «Таурус»</c:v>
                </c:pt>
                <c:pt idx="2">
                  <c:v>Ресторан «На озері»</c:v>
                </c:pt>
                <c:pt idx="3">
                  <c:v>Мережа ресторанів «Челентано»</c:v>
                </c:pt>
                <c:pt idx="4">
                  <c:v>Ресторан «Роял Гарден»</c:v>
                </c:pt>
                <c:pt idx="5">
                  <c:v>Кафе «Кают компанія»</c:v>
                </c:pt>
                <c:pt idx="6">
                  <c:v>Ресторан «Бойківська гостина»</c:v>
                </c:pt>
                <c:pt idx="7">
                  <c:v>Ресторан «Львів»</c:v>
                </c:pt>
                <c:pt idx="8">
                  <c:v>Ресторан «Опен»</c:v>
                </c:pt>
                <c:pt idx="9">
                  <c:v>Ресторан «Левандівська Газда»</c:v>
                </c:pt>
                <c:pt idx="10">
                  <c:v>Ресторано – готельний комплекс «Акваріус»</c:v>
                </c:pt>
                <c:pt idx="11">
                  <c:v>Кафе бар «Крайня Хата»</c:v>
                </c:pt>
                <c:pt idx="12">
                  <c:v>Ресторан «Панський Книш»</c:v>
                </c:pt>
                <c:pt idx="13">
                  <c:v>Бар «Човен»</c:v>
                </c:pt>
                <c:pt idx="14">
                  <c:v>Піцерія «Пагротта»</c:v>
                </c:pt>
              </c:strCache>
            </c:strRef>
          </c:cat>
          <c:val>
            <c:numRef>
              <c:f>Лист2!$E$32:$E$46</c:f>
              <c:numCache>
                <c:formatCode>General</c:formatCode>
                <c:ptCount val="15"/>
                <c:pt idx="0">
                  <c:v>25</c:v>
                </c:pt>
                <c:pt idx="1">
                  <c:v>16</c:v>
                </c:pt>
                <c:pt idx="2">
                  <c:v>16</c:v>
                </c:pt>
                <c:pt idx="3">
                  <c:v>11</c:v>
                </c:pt>
                <c:pt idx="4">
                  <c:v>15</c:v>
                </c:pt>
                <c:pt idx="5">
                  <c:v>20</c:v>
                </c:pt>
                <c:pt idx="6">
                  <c:v>16</c:v>
                </c:pt>
                <c:pt idx="7">
                  <c:v>14</c:v>
                </c:pt>
                <c:pt idx="8">
                  <c:v>16</c:v>
                </c:pt>
                <c:pt idx="9">
                  <c:v>12</c:v>
                </c:pt>
                <c:pt idx="10">
                  <c:v>11</c:v>
                </c:pt>
                <c:pt idx="11">
                  <c:v>14</c:v>
                </c:pt>
                <c:pt idx="12">
                  <c:v>13</c:v>
                </c:pt>
                <c:pt idx="13">
                  <c:v>16</c:v>
                </c:pt>
                <c:pt idx="14">
                  <c:v>10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8670448988553237"/>
          <c:y val="1.750510352872558E-3"/>
          <c:w val="0.4132955101144678"/>
          <c:h val="0.97798009623797089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4.9493352265393073E-2"/>
          <c:y val="9.96872221601105E-2"/>
          <c:w val="0.51531202042367652"/>
          <c:h val="0.80062555567978111"/>
        </c:manualLayout>
      </c:layout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Лист2!$D$47:$D$61</c:f>
              <c:strCache>
                <c:ptCount val="15"/>
                <c:pt idx="0">
                  <c:v>Салон краси «VALENTINO»</c:v>
                </c:pt>
                <c:pt idx="1">
                  <c:v>Салон краси «Anna stydio»</c:v>
                </c:pt>
                <c:pt idx="2">
                  <c:v>Салон краси «Версаль»</c:v>
                </c:pt>
                <c:pt idx="3">
                  <c:v>Перукарня «Роксана»</c:v>
                </c:pt>
                <c:pt idx="4">
                  <c:v>Салон краси «Рена»</c:v>
                </c:pt>
                <c:pt idx="5">
                  <c:v>Перукарня «Геліос»</c:v>
                </c:pt>
                <c:pt idx="6">
                  <c:v>Перукарня ТЗОВ «Елегія»</c:v>
                </c:pt>
                <c:pt idx="7">
                  <c:v>Салон – перукарня «Час підстригтися»</c:v>
                </c:pt>
                <c:pt idx="8">
                  <c:v>Перукарня «Янів»</c:v>
                </c:pt>
                <c:pt idx="9">
                  <c:v>Салон краси «Art hair centr»</c:v>
                </c:pt>
                <c:pt idx="10">
                  <c:v>Салон перукарня «Mi familia»</c:v>
                </c:pt>
                <c:pt idx="11">
                  <c:v>Салон краси «Каре»</c:v>
                </c:pt>
                <c:pt idx="12">
                  <c:v>Студія краси «Наталії Надич»</c:v>
                </c:pt>
                <c:pt idx="13">
                  <c:v>Салон краси «Алла»</c:v>
                </c:pt>
                <c:pt idx="14">
                  <c:v>Салон краси «Галина»</c:v>
                </c:pt>
              </c:strCache>
            </c:strRef>
          </c:cat>
          <c:val>
            <c:numRef>
              <c:f>Лист2!$E$47:$E$61</c:f>
              <c:numCache>
                <c:formatCode>General</c:formatCode>
                <c:ptCount val="15"/>
                <c:pt idx="0">
                  <c:v>14</c:v>
                </c:pt>
                <c:pt idx="1">
                  <c:v>12</c:v>
                </c:pt>
                <c:pt idx="2">
                  <c:v>12</c:v>
                </c:pt>
                <c:pt idx="3">
                  <c:v>9</c:v>
                </c:pt>
                <c:pt idx="4">
                  <c:v>9</c:v>
                </c:pt>
                <c:pt idx="5">
                  <c:v>10</c:v>
                </c:pt>
                <c:pt idx="6">
                  <c:v>9</c:v>
                </c:pt>
                <c:pt idx="7">
                  <c:v>9</c:v>
                </c:pt>
                <c:pt idx="8">
                  <c:v>7</c:v>
                </c:pt>
                <c:pt idx="9">
                  <c:v>9</c:v>
                </c:pt>
                <c:pt idx="10">
                  <c:v>10</c:v>
                </c:pt>
                <c:pt idx="11">
                  <c:v>13</c:v>
                </c:pt>
                <c:pt idx="12">
                  <c:v>6</c:v>
                </c:pt>
                <c:pt idx="13">
                  <c:v>7</c:v>
                </c:pt>
                <c:pt idx="14">
                  <c:v>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8670448988553237"/>
          <c:y val="1.750510352872558E-3"/>
          <c:w val="0.4132955101144678"/>
          <c:h val="0.97798009623797111"/>
        </c:manualLayout>
      </c:layout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36181B4-7FAF-445B-8E37-14C1E95CD8BA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36AF88B-16EB-4278-8D1D-B471031F6A7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71600"/>
            <a:ext cx="9144000" cy="1828800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uk-UA" sz="2800" dirty="0" smtClean="0"/>
              <a:t>Наявність місць проходження виробничої практики та виробничого навчання</a:t>
            </a:r>
            <a:r>
              <a:rPr lang="uk-UA" sz="2800" dirty="0" smtClean="0"/>
              <a:t> </a:t>
            </a:r>
            <a:r>
              <a:rPr lang="uk-UA" sz="2800" dirty="0" smtClean="0"/>
              <a:t>на </a:t>
            </a:r>
            <a:r>
              <a:rPr lang="uk-UA" sz="2800" dirty="0" smtClean="0"/>
              <a:t>підприємствах/установах/організаціях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61048"/>
            <a:ext cx="9144000" cy="1752600"/>
          </a:xfrm>
        </p:spPr>
        <p:txBody>
          <a:bodyPr>
            <a:normAutofit/>
          </a:bodyPr>
          <a:lstStyle/>
          <a:p>
            <a:r>
              <a:rPr lang="uk-UA" sz="32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Вище професійне училище </a:t>
            </a:r>
            <a:r>
              <a:rPr lang="uk-UA" sz="32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№29 </a:t>
            </a:r>
            <a:r>
              <a:rPr lang="uk-UA" sz="3200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м.Львова</a:t>
            </a:r>
            <a:endParaRPr lang="ru-RU" sz="3200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800" dirty="0" smtClean="0"/>
              <a:t>Наявність місць проходження виробничої практики та виробничого навчання на підприємствах/установах/організаціях за професіями: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7231 </a:t>
            </a:r>
            <a:r>
              <a:rPr lang="ru-RU" sz="1800" dirty="0" err="1" smtClean="0"/>
              <a:t>Слюсар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ремонту </a:t>
            </a:r>
            <a:r>
              <a:rPr lang="ru-RU" sz="1800" dirty="0" err="1" smtClean="0"/>
              <a:t>колісних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транспортних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засобів</a:t>
            </a:r>
            <a:r>
              <a:rPr lang="ru-RU" sz="1800" dirty="0" smtClean="0"/>
              <a:t>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7212 </a:t>
            </a:r>
            <a:r>
              <a:rPr lang="ru-RU" sz="1800" dirty="0" err="1" smtClean="0"/>
              <a:t>Електрозварник</a:t>
            </a:r>
            <a:r>
              <a:rPr lang="ru-RU" sz="1800" dirty="0" smtClean="0"/>
              <a:t> ручного </a:t>
            </a:r>
            <a:r>
              <a:rPr lang="ru-RU" sz="1800" dirty="0" err="1" smtClean="0"/>
              <a:t>зварювання</a:t>
            </a:r>
            <a:r>
              <a:rPr lang="ru-RU" sz="1800" dirty="0" smtClean="0"/>
              <a:t>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8322 </a:t>
            </a:r>
            <a:r>
              <a:rPr lang="ru-RU" sz="1800" dirty="0" err="1" smtClean="0"/>
              <a:t>Водій</a:t>
            </a:r>
            <a:r>
              <a:rPr lang="ru-RU" sz="1800" dirty="0" smtClean="0"/>
              <a:t> </a:t>
            </a:r>
            <a:r>
              <a:rPr lang="ru-RU" sz="1800" dirty="0" err="1" smtClean="0"/>
              <a:t>автотранспортних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засобів</a:t>
            </a:r>
            <a:r>
              <a:rPr lang="ru-RU" sz="1800" dirty="0" smtClean="0"/>
              <a:t> (</a:t>
            </a:r>
            <a:r>
              <a:rPr lang="ru-RU" sz="1800" dirty="0" err="1" smtClean="0"/>
              <a:t>категорії</a:t>
            </a:r>
            <a:r>
              <a:rPr lang="ru-RU" sz="1800" dirty="0" smtClean="0"/>
              <a:t> «В», «С»)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800" dirty="0" smtClean="0"/>
              <a:t>Наявність місць проходження виробничої практики та виробничого навчання на підприємствах/установах/організаціях за </a:t>
            </a:r>
            <a:r>
              <a:rPr lang="uk-UA" sz="1800" dirty="0" smtClean="0"/>
              <a:t>професією: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4113 </a:t>
            </a:r>
            <a:r>
              <a:rPr lang="ru-RU" sz="1800" dirty="0" smtClean="0"/>
              <a:t>Оператор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обробки</a:t>
            </a:r>
            <a:r>
              <a:rPr lang="ru-RU" sz="1800" dirty="0" smtClean="0"/>
              <a:t> </a:t>
            </a:r>
            <a:r>
              <a:rPr lang="ru-RU" sz="1800" dirty="0" err="1" smtClean="0"/>
              <a:t>інформації</a:t>
            </a:r>
            <a:r>
              <a:rPr lang="ru-RU" sz="1800" dirty="0" smtClean="0"/>
              <a:t> та </a:t>
            </a:r>
            <a:r>
              <a:rPr lang="ru-RU" sz="1800" dirty="0" err="1" smtClean="0"/>
              <a:t>програмного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забезпечення</a:t>
            </a:r>
            <a:endParaRPr lang="ru-RU" sz="1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800" dirty="0" smtClean="0"/>
              <a:t>Наявність місць проходження виробничої практики та виробничого навчання на підприємствах/установах/організаціях за професіями: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5122 </a:t>
            </a:r>
            <a:r>
              <a:rPr lang="ru-RU" sz="1800" dirty="0" smtClean="0"/>
              <a:t>Кухар, 5123 </a:t>
            </a:r>
            <a:r>
              <a:rPr lang="ru-RU" sz="1800" dirty="0" err="1" smtClean="0"/>
              <a:t>Офіціант</a:t>
            </a:r>
            <a:r>
              <a:rPr lang="ru-RU" sz="1800" dirty="0" smtClean="0"/>
              <a:t>, 7412 Кондитер, 5123 Бармен</a:t>
            </a:r>
            <a:endParaRPr lang="ru-RU" sz="1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800" dirty="0" smtClean="0"/>
              <a:t>Наявність місць проходження виробничої практики та виробничого навчання на підприємствах/установах/організаціях за професіями: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5141 </a:t>
            </a:r>
            <a:r>
              <a:rPr lang="ru-RU" sz="1800" dirty="0" err="1" smtClean="0"/>
              <a:t>Перукар</a:t>
            </a:r>
            <a:r>
              <a:rPr lang="ru-RU" sz="1800" dirty="0" smtClean="0"/>
              <a:t> (</a:t>
            </a:r>
            <a:r>
              <a:rPr lang="ru-RU" sz="1800" dirty="0" err="1" smtClean="0"/>
              <a:t>перукар-модельєр</a:t>
            </a:r>
            <a:r>
              <a:rPr lang="ru-RU" sz="1800" dirty="0" smtClean="0"/>
              <a:t>), 5141 Манікюрник, 5141 Візажист</a:t>
            </a:r>
            <a:endParaRPr lang="ru-RU" sz="1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</TotalTime>
  <Words>68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Апекс</vt:lpstr>
      <vt:lpstr>Наявність місць проходження виробничої практики та виробничого навчання на підприємствах/установах/організаціях</vt:lpstr>
      <vt:lpstr>Наявність місць проходження виробничої практики та виробничого навчання на підприємствах/установах/організаціях за професіями:  7231 Слюсар з ремонту колісних транспортних засобів,  7212 Електрозварник ручного зварювання,  8322 Водій автотранспортних засобів (категорії «В», «С»)</vt:lpstr>
      <vt:lpstr>Наявність місць проходження виробничої практики та виробничого навчання на підприємствах/установах/організаціях за професією:  4113 Оператор з обробки інформації та програмного забезпечення</vt:lpstr>
      <vt:lpstr>Наявність місць проходження виробничої практики та виробничого навчання на підприємствах/установах/організаціях за професіями:  5122 Кухар, 5123 Офіціант, 7412 Кондитер, 5123 Бармен</vt:lpstr>
      <vt:lpstr>Наявність місць проходження виробничої практики та виробничого навчання на підприємствах/установах/організаціях за професіями:  5141 Перукар (перукар-модельєр), 5141 Манікюрник, 5141 Візажист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3</cp:revision>
  <dcterms:created xsi:type="dcterms:W3CDTF">2022-02-15T13:11:13Z</dcterms:created>
  <dcterms:modified xsi:type="dcterms:W3CDTF">2022-02-15T13:32:46Z</dcterms:modified>
</cp:coreProperties>
</file>